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7"/>
  </p:notesMasterIdLst>
  <p:sldIdLst>
    <p:sldId id="256" r:id="rId2"/>
    <p:sldId id="294" r:id="rId3"/>
    <p:sldId id="265" r:id="rId4"/>
    <p:sldId id="262" r:id="rId5"/>
    <p:sldId id="298" r:id="rId6"/>
    <p:sldId id="286" r:id="rId7"/>
    <p:sldId id="299" r:id="rId8"/>
    <p:sldId id="300" r:id="rId9"/>
    <p:sldId id="289" r:id="rId10"/>
    <p:sldId id="301" r:id="rId11"/>
    <p:sldId id="302" r:id="rId12"/>
    <p:sldId id="305" r:id="rId13"/>
    <p:sldId id="303" r:id="rId14"/>
    <p:sldId id="304" r:id="rId15"/>
    <p:sldId id="278" r:id="rId16"/>
  </p:sldIdLst>
  <p:sldSz cx="9144000" cy="5143500" type="screen16x9"/>
  <p:notesSz cx="6858000" cy="9144000"/>
  <p:embeddedFontLst>
    <p:embeddedFont>
      <p:font typeface="Inria Serif Light" panose="020B0604020202020204" charset="0"/>
      <p:regular r:id="rId18"/>
      <p:bold r:id="rId19"/>
      <p:italic r:id="rId20"/>
      <p:boldItalic r:id="rId21"/>
    </p:embeddedFont>
    <p:embeddedFont>
      <p:font typeface="Playfair Display Regular" panose="020B0604020202020204" charset="0"/>
      <p:regular r:id="rId22"/>
      <p:bold r:id="rId23"/>
      <p:italic r:id="rId24"/>
      <p:boldItalic r:id="rId25"/>
    </p:embeddedFont>
    <p:embeddedFont>
      <p:font typeface="Inria Serif" panose="020B0604020202020204" charset="0"/>
      <p:regular r:id="rId26"/>
      <p:bold r:id="rId27"/>
      <p:italic r:id="rId28"/>
      <p:boldItalic r:id="rId29"/>
    </p:embeddedFont>
    <p:embeddedFont>
      <p:font typeface="Arial Black" panose="020B0A04020102020204" pitchFamily="34" charset="0"/>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427202-DF6C-4E2E-A349-E070591C0362}">
  <a:tblStyle styleId="{E2427202-DF6C-4E2E-A349-E070591C036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5" autoAdjust="0"/>
    <p:restoredTop sz="94660"/>
  </p:normalViewPr>
  <p:slideViewPr>
    <p:cSldViewPr snapToGrid="0">
      <p:cViewPr varScale="1">
        <p:scale>
          <a:sx n="88" d="100"/>
          <a:sy n="88" d="100"/>
        </p:scale>
        <p:origin x="6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53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83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90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439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243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964b003c9a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964b003c9a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91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83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6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755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76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1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p:nvPr/>
        </p:nvSpPr>
        <p:spPr>
          <a:xfrm>
            <a:off x="0" y="2571750"/>
            <a:ext cx="9144000" cy="25719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spcBef>
                <a:spcPts val="600"/>
              </a:spcBef>
              <a:spcAft>
                <a:spcPts val="0"/>
              </a:spcAft>
              <a:buClr>
                <a:schemeClr val="dk1"/>
              </a:buClr>
              <a:buSzPts val="1400"/>
              <a:buNone/>
              <a:defRPr sz="1400"/>
            </a:lvl2pPr>
            <a:lvl3pPr lvl="2" rtl="0">
              <a:spcBef>
                <a:spcPts val="600"/>
              </a:spcBef>
              <a:spcAft>
                <a:spcPts val="0"/>
              </a:spcAft>
              <a:buClr>
                <a:schemeClr val="dk1"/>
              </a:buClr>
              <a:buSzPts val="1400"/>
              <a:buNone/>
              <a:defRPr sz="1400"/>
            </a:lvl3pPr>
            <a:lvl4pPr lvl="3" rtl="0">
              <a:spcBef>
                <a:spcPts val="600"/>
              </a:spcBef>
              <a:spcAft>
                <a:spcPts val="0"/>
              </a:spcAft>
              <a:buSzPts val="1400"/>
              <a:buNone/>
              <a:defRPr sz="1400"/>
            </a:lvl4pPr>
            <a:lvl5pPr lvl="4" rtl="0">
              <a:spcBef>
                <a:spcPts val="600"/>
              </a:spcBef>
              <a:spcAft>
                <a:spcPts val="0"/>
              </a:spcAft>
              <a:buSzPts val="1400"/>
              <a:buNone/>
              <a:defRPr sz="1400"/>
            </a:lvl5pPr>
            <a:lvl6pPr lvl="5" rtl="0">
              <a:spcBef>
                <a:spcPts val="600"/>
              </a:spcBef>
              <a:spcAft>
                <a:spcPts val="0"/>
              </a:spcAft>
              <a:buSzPts val="1400"/>
              <a:buNone/>
              <a:defRPr sz="1400"/>
            </a:lvl6pPr>
            <a:lvl7pPr lvl="6" rtl="0">
              <a:spcBef>
                <a:spcPts val="600"/>
              </a:spcBef>
              <a:spcAft>
                <a:spcPts val="0"/>
              </a:spcAft>
              <a:buSzPts val="1400"/>
              <a:buNone/>
              <a:defRPr sz="1400"/>
            </a:lvl7pPr>
            <a:lvl8pPr lvl="7" rtl="0">
              <a:spcBef>
                <a:spcPts val="600"/>
              </a:spcBef>
              <a:spcAft>
                <a:spcPts val="0"/>
              </a:spcAft>
              <a:buSzPts val="1400"/>
              <a:buNone/>
              <a:defRPr sz="1400"/>
            </a:lvl8pPr>
            <a:lvl9pPr lvl="8" rtl="0">
              <a:spcBef>
                <a:spcPts val="600"/>
              </a:spcBef>
              <a:spcAft>
                <a:spcPts val="600"/>
              </a:spcAft>
              <a:buSzPts val="1400"/>
              <a:buNone/>
              <a:defRPr sz="1400"/>
            </a:lvl9pPr>
          </a:lstStyle>
          <a:p>
            <a:endParaRPr/>
          </a:p>
        </p:txBody>
      </p:sp>
      <p:sp>
        <p:nvSpPr>
          <p:cNvPr id="17" name="Google Shape;17;p3"/>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18;p3"/>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9"/>
        <p:cNvGrpSpPr/>
        <p:nvPr/>
      </p:nvGrpSpPr>
      <p:grpSpPr>
        <a:xfrm>
          <a:off x="0" y="0"/>
          <a:ext cx="0" cy="0"/>
          <a:chOff x="0" y="0"/>
          <a:chExt cx="0" cy="0"/>
        </a:xfrm>
      </p:grpSpPr>
      <p:sp>
        <p:nvSpPr>
          <p:cNvPr id="30" name="Google Shape;30;p6"/>
          <p:cNvSpPr/>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5700" y="1586238"/>
            <a:ext cx="3623100" cy="3348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2" name="Google Shape;32;p6"/>
          <p:cNvSpPr txBox="1">
            <a:spLocks noGrp="1"/>
          </p:cNvSpPr>
          <p:nvPr>
            <p:ph type="body" idx="1"/>
          </p:nvPr>
        </p:nvSpPr>
        <p:spPr>
          <a:xfrm>
            <a:off x="455700" y="2139163"/>
            <a:ext cx="3623100" cy="1418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33" name="Google Shape;33;p6"/>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with transparent frame">
  <p:cSld name="BLANK_1">
    <p:bg>
      <p:bgPr>
        <a:solidFill>
          <a:schemeClr val="lt1"/>
        </a:solidFill>
        <a:effectLst/>
      </p:bgPr>
    </p:bg>
    <p:spTree>
      <p:nvGrpSpPr>
        <p:cNvPr id="1" name="Shape 58"/>
        <p:cNvGrpSpPr/>
        <p:nvPr/>
      </p:nvGrpSpPr>
      <p:grpSpPr>
        <a:xfrm>
          <a:off x="0" y="0"/>
          <a:ext cx="0" cy="0"/>
          <a:chOff x="0" y="0"/>
          <a:chExt cx="0" cy="0"/>
        </a:xfrm>
      </p:grpSpPr>
      <p:sp>
        <p:nvSpPr>
          <p:cNvPr id="59" name="Google Shape;59;p12"/>
          <p:cNvSpPr/>
          <p:nvPr/>
        </p:nvSpPr>
        <p:spPr>
          <a:xfrm>
            <a:off x="0" y="0"/>
            <a:ext cx="9144000" cy="5143500"/>
          </a:xfrm>
          <a:prstGeom prst="frame">
            <a:avLst>
              <a:gd name="adj1" fmla="val 8849"/>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2"/>
          <p:cNvSpPr txBox="1">
            <a:spLocks noGrp="1"/>
          </p:cNvSpPr>
          <p:nvPr>
            <p:ph type="sldNum" idx="12"/>
          </p:nvPr>
        </p:nvSpPr>
        <p:spPr>
          <a:xfrm>
            <a:off x="8688300" y="4687750"/>
            <a:ext cx="455700" cy="455700"/>
          </a:xfrm>
          <a:prstGeom prst="rect">
            <a:avLst/>
          </a:prstGeom>
          <a:solidFill>
            <a:srgbClr val="3B1106">
              <a:alpha val="6150"/>
            </a:srgbClr>
          </a:solidFill>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slide" Target="slide1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5.xml"/><Relationship Id="rId7" Type="http://schemas.openxmlformats.org/officeDocument/2006/relationships/slide" Target="slide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slide" Target="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Aditi Vora</a:t>
            </a:r>
            <a:br>
              <a:rPr lang="en" dirty="0" smtClean="0"/>
            </a:br>
            <a:r>
              <a:rPr lang="en" dirty="0" smtClean="0"/>
              <a:t>~Project 3</a:t>
            </a:r>
            <a:endParaRPr dirty="0"/>
          </a:p>
        </p:txBody>
      </p:sp>
      <p:grpSp>
        <p:nvGrpSpPr>
          <p:cNvPr id="11" name="Google Shape;794;p38"/>
          <p:cNvGrpSpPr/>
          <p:nvPr/>
        </p:nvGrpSpPr>
        <p:grpSpPr>
          <a:xfrm>
            <a:off x="8428689" y="144569"/>
            <a:ext cx="512913" cy="601477"/>
            <a:chOff x="2635450" y="4321225"/>
            <a:chExt cx="368400" cy="466425"/>
          </a:xfrm>
        </p:grpSpPr>
        <p:sp>
          <p:nvSpPr>
            <p:cNvPr id="12" name="Google Shape;795;p3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3" name="Google Shape;796;p38"/>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4" name="Google Shape;797;p3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5" name="Google Shape;798;p3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6" name="Google Shape;799;p3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7" name="Google Shape;800;p3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400" y="914553"/>
            <a:ext cx="3313500" cy="3313500"/>
          </a:xfrm>
          <a:prstGeom prst="rect">
            <a:avLst/>
          </a:prstGeom>
        </p:spPr>
      </p:pic>
      <p:sp>
        <p:nvSpPr>
          <p:cNvPr id="3" name="TextBox 2"/>
          <p:cNvSpPr txBox="1"/>
          <p:nvPr/>
        </p:nvSpPr>
        <p:spPr>
          <a:xfrm>
            <a:off x="5949021" y="4228053"/>
            <a:ext cx="2428870" cy="230832"/>
          </a:xfrm>
          <a:prstGeom prst="rect">
            <a:avLst/>
          </a:prstGeom>
          <a:noFill/>
        </p:spPr>
        <p:txBody>
          <a:bodyPr wrap="none" rtlCol="0">
            <a:spAutoFit/>
          </a:bodyPr>
          <a:lstStyle/>
          <a:p>
            <a:r>
              <a:rPr lang="en-US" sz="900" dirty="0"/>
              <a:t>Southgate, Vera. Rapunzel. Ladybird, 2006.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395986" y="1067637"/>
            <a:ext cx="8256172" cy="4498275"/>
          </a:xfrm>
          <a:prstGeom prst="rect">
            <a:avLst/>
          </a:prstGeom>
        </p:spPr>
        <p:txBody>
          <a:bodyPr spcFirstLastPara="1" wrap="square" lIns="0" tIns="0" rIns="0" bIns="0" anchor="t" anchorCtr="0">
            <a:noAutofit/>
          </a:bodyPr>
          <a:lstStyle/>
          <a:p>
            <a:pPr marL="101600" indent="0">
              <a:buNone/>
            </a:pPr>
            <a:r>
              <a:rPr lang="en-US" sz="1600" dirty="0" smtClean="0">
                <a:solidFill>
                  <a:schemeClr val="tx2">
                    <a:lumMod val="25000"/>
                  </a:schemeClr>
                </a:solidFill>
              </a:rPr>
              <a:t>	The </a:t>
            </a:r>
            <a:r>
              <a:rPr lang="en-US" sz="1600" dirty="0">
                <a:solidFill>
                  <a:schemeClr val="tx2">
                    <a:lumMod val="25000"/>
                  </a:schemeClr>
                </a:solidFill>
              </a:rPr>
              <a:t>third part of my project was to rewrite the song “Constant as the Stars Above” to fit the perspective of Rapunzel’s biological mother - showcasing her regrets and love for her daughter.  I use this song in particular as this is the song that is shown in the movie </a:t>
            </a:r>
            <a:r>
              <a:rPr lang="en-US" sz="1600" i="1" dirty="0">
                <a:solidFill>
                  <a:schemeClr val="tx2">
                    <a:lumMod val="25000"/>
                  </a:schemeClr>
                </a:solidFill>
              </a:rPr>
              <a:t>Barbie as Rapunzel</a:t>
            </a:r>
            <a:r>
              <a:rPr lang="en-US" sz="1600" dirty="0">
                <a:solidFill>
                  <a:schemeClr val="tx2">
                    <a:lumMod val="25000"/>
                  </a:schemeClr>
                </a:solidFill>
              </a:rPr>
              <a:t> as a lullaby sang by Rapunzel’s mother to her. As readers, all we know of Rapunzel’s mother is that she was willing to exchange a daughter for lettuce - a daughter that she prayed years for. As a result, in some ways, she is the true villain of the story. If it hadn’t been for her and her husband’s actions, Rapunzel would not have been locked in that tower for so long. However, I believe that at some point she would have recognized her mistake and wished she could turn back time. Thus, she sings this lullaby to the child she lost all too soon. Therefore, I use that lullaby as the background music to the song I rewrote as, “Once Upon A Long Time Ago.”</a:t>
            </a:r>
            <a:endParaRPr sz="1600" dirty="0">
              <a:solidFill>
                <a:schemeClr val="tx2">
                  <a:lumMod val="25000"/>
                </a:schemeClr>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4" name="TextBox 3"/>
          <p:cNvSpPr txBox="1"/>
          <p:nvPr/>
        </p:nvSpPr>
        <p:spPr>
          <a:xfrm>
            <a:off x="4228959" y="4591903"/>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extLst>
      <p:ext uri="{BB962C8B-B14F-4D97-AF65-F5344CB8AC3E}">
        <p14:creationId xmlns:p14="http://schemas.microsoft.com/office/powerpoint/2010/main" val="1600290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432128" y="1132693"/>
            <a:ext cx="8256172" cy="4498275"/>
          </a:xfrm>
          <a:prstGeom prst="rect">
            <a:avLst/>
          </a:prstGeom>
        </p:spPr>
        <p:txBody>
          <a:bodyPr spcFirstLastPara="1" wrap="square" lIns="0" tIns="0" rIns="0" bIns="0" anchor="t" anchorCtr="0">
            <a:noAutofit/>
          </a:bodyPr>
          <a:lstStyle/>
          <a:p>
            <a:pPr marL="101600" indent="0">
              <a:buNone/>
            </a:pPr>
            <a:r>
              <a:rPr lang="en-US" sz="1600" dirty="0" smtClean="0">
                <a:solidFill>
                  <a:schemeClr val="tx2">
                    <a:lumMod val="25000"/>
                  </a:schemeClr>
                </a:solidFill>
              </a:rPr>
              <a:t>	This </a:t>
            </a:r>
            <a:r>
              <a:rPr lang="en-US" sz="1600" dirty="0">
                <a:solidFill>
                  <a:schemeClr val="tx2">
                    <a:lumMod val="25000"/>
                  </a:schemeClr>
                </a:solidFill>
              </a:rPr>
              <a:t>song serves to tell Rapunzel just what had happened, and how sorry her mother is. It runs through the events (“I once had no greater wish than to have a child of my own”) and ends with a hope to reconcile with her daughter, alive or dead. In the chorus, however, there is one line where the mother hints at the mistake that Rapunzel makes in telling Mother </a:t>
            </a:r>
            <a:r>
              <a:rPr lang="en-US" sz="1600" dirty="0" err="1">
                <a:solidFill>
                  <a:schemeClr val="tx2">
                    <a:lumMod val="25000"/>
                  </a:schemeClr>
                </a:solidFill>
              </a:rPr>
              <a:t>Gothel</a:t>
            </a:r>
            <a:r>
              <a:rPr lang="en-US" sz="1600" dirty="0">
                <a:solidFill>
                  <a:schemeClr val="tx2">
                    <a:lumMod val="25000"/>
                  </a:schemeClr>
                </a:solidFill>
              </a:rPr>
              <a:t> of the prince by singing about how Rapunzel will make mistakes just as she made hers, but she hopes it will never be one as great as her mistake</a:t>
            </a:r>
            <a:r>
              <a:rPr lang="en-US" sz="1600" dirty="0" smtClean="0">
                <a:solidFill>
                  <a:schemeClr val="tx2">
                    <a:lumMod val="25000"/>
                  </a:schemeClr>
                </a:solidFill>
              </a:rPr>
              <a:t>.</a:t>
            </a:r>
          </a:p>
          <a:p>
            <a:pPr marL="101600" indent="0">
              <a:buNone/>
            </a:pPr>
            <a:endParaRPr lang="en-US" sz="1600" dirty="0">
              <a:solidFill>
                <a:schemeClr val="tx2">
                  <a:lumMod val="25000"/>
                </a:schemeClr>
              </a:solidFill>
            </a:endParaRPr>
          </a:p>
          <a:p>
            <a:pPr marL="101600" indent="0">
              <a:buNone/>
            </a:pPr>
            <a:r>
              <a:rPr lang="en-US" sz="1600" dirty="0">
                <a:solidFill>
                  <a:schemeClr val="bg2"/>
                </a:solidFill>
                <a:hlinkClick r:id="rId3" action="ppaction://hlinksldjump"/>
              </a:rPr>
              <a:t>{Click here to return to choices</a:t>
            </a:r>
            <a:r>
              <a:rPr lang="en-US" sz="1600" dirty="0" smtClean="0">
                <a:solidFill>
                  <a:schemeClr val="bg2"/>
                </a:solidFill>
                <a:hlinkClick r:id="rId3" action="ppaction://hlinksldjump"/>
              </a:rPr>
              <a:t>}</a:t>
            </a:r>
            <a:endParaRPr lang="en-US" sz="1600" dirty="0" smtClean="0">
              <a:solidFill>
                <a:schemeClr val="bg2"/>
              </a:solidFill>
            </a:endParaRPr>
          </a:p>
          <a:p>
            <a:pPr marL="101600" indent="0">
              <a:buNone/>
            </a:pPr>
            <a:endParaRPr lang="en-US" sz="1600" dirty="0" smtClean="0">
              <a:solidFill>
                <a:schemeClr val="bg2"/>
              </a:solidFill>
              <a:hlinkClick r:id="rId4" action="ppaction://hlinksldjump"/>
            </a:endParaRPr>
          </a:p>
          <a:p>
            <a:pPr marL="101600" indent="0">
              <a:buNone/>
            </a:pPr>
            <a:r>
              <a:rPr lang="en-US" sz="1600" dirty="0" smtClean="0">
                <a:solidFill>
                  <a:schemeClr val="bg2"/>
                </a:solidFill>
                <a:hlinkClick r:id="rId4" action="ppaction://hlinksldjump"/>
              </a:rPr>
              <a:t>{</a:t>
            </a:r>
            <a:r>
              <a:rPr lang="en-US" sz="1600" dirty="0">
                <a:solidFill>
                  <a:schemeClr val="bg2"/>
                </a:solidFill>
                <a:hlinkClick r:id="rId4" action="ppaction://hlinksldjump"/>
              </a:rPr>
              <a:t>Click here to end</a:t>
            </a:r>
            <a:r>
              <a:rPr lang="en-US" sz="1600" dirty="0" smtClean="0">
                <a:solidFill>
                  <a:schemeClr val="bg2"/>
                </a:solidFill>
                <a:hlinkClick r:id="rId4" action="ppaction://hlinksldjump"/>
              </a:rPr>
              <a:t>}</a:t>
            </a:r>
            <a:endParaRPr lang="en-US" sz="1600" dirty="0">
              <a:solidFill>
                <a:schemeClr val="bg2"/>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1329987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27"/>
            <a:ext cx="3647872"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947" y="-18087"/>
            <a:ext cx="3925053" cy="5143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 y="36142"/>
            <a:ext cx="3647872" cy="51435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7948" y="-18087"/>
            <a:ext cx="3936052" cy="5143500"/>
          </a:xfrm>
          <a:prstGeom prst="rect">
            <a:avLst/>
          </a:prstGeom>
        </p:spPr>
      </p:pic>
      <p:sp>
        <p:nvSpPr>
          <p:cNvPr id="15" name="Google Shape;174;p22"/>
          <p:cNvSpPr txBox="1">
            <a:spLocks/>
          </p:cNvSpPr>
          <p:nvPr/>
        </p:nvSpPr>
        <p:spPr>
          <a:xfrm>
            <a:off x="3759116" y="826656"/>
            <a:ext cx="1235749" cy="3877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1pPr>
            <a:lvl2pPr marL="914400" marR="0" lvl="1"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2pPr>
            <a:lvl3pPr marL="1371600" marR="0" lvl="2"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3pPr>
            <a:lvl4pPr marL="1828800" marR="0" lvl="3"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4pPr>
            <a:lvl5pPr marL="2286000" marR="0" lvl="4"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5pPr>
            <a:lvl6pPr marL="2743200" marR="0" lvl="5"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6pPr>
            <a:lvl7pPr marL="3200400" marR="0" lvl="6"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7pPr>
            <a:lvl8pPr marL="3657600" marR="0" lvl="7"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8pPr>
            <a:lvl9pPr marL="4114800" marR="0" lvl="8" indent="-355600" algn="l" rtl="0">
              <a:lnSpc>
                <a:spcPct val="115000"/>
              </a:lnSpc>
              <a:spcBef>
                <a:spcPts val="600"/>
              </a:spcBef>
              <a:spcAft>
                <a:spcPts val="60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9pPr>
          </a:lstStyle>
          <a:p>
            <a:pPr marL="0" indent="0">
              <a:spcAft>
                <a:spcPts val="600"/>
              </a:spcAft>
            </a:pPr>
            <a:r>
              <a:rPr lang="en-US" sz="1600" dirty="0" smtClean="0">
                <a:solidFill>
                  <a:schemeClr val="tx2">
                    <a:lumMod val="25000"/>
                  </a:schemeClr>
                </a:solidFill>
                <a:sym typeface="Symbol" panose="05050102010706020507" pitchFamily="18" charset="2"/>
              </a:rPr>
              <a:t> </a:t>
            </a:r>
            <a:r>
              <a:rPr lang="en-US" sz="1600" dirty="0" smtClean="0">
                <a:solidFill>
                  <a:schemeClr val="tx2">
                    <a:lumMod val="25000"/>
                  </a:schemeClr>
                </a:solidFill>
              </a:rPr>
              <a:t>Pages 1 &amp; 3</a:t>
            </a:r>
          </a:p>
        </p:txBody>
      </p:sp>
      <p:sp>
        <p:nvSpPr>
          <p:cNvPr id="16" name="Google Shape;174;p22"/>
          <p:cNvSpPr txBox="1">
            <a:spLocks/>
          </p:cNvSpPr>
          <p:nvPr/>
        </p:nvSpPr>
        <p:spPr>
          <a:xfrm>
            <a:off x="3860955" y="4293304"/>
            <a:ext cx="1415699" cy="3877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1pPr>
            <a:lvl2pPr marL="914400" marR="0" lvl="1"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2pPr>
            <a:lvl3pPr marL="1371600" marR="0" lvl="2"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3pPr>
            <a:lvl4pPr marL="1828800" marR="0" lvl="3"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4pPr>
            <a:lvl5pPr marL="2286000" marR="0" lvl="4"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5pPr>
            <a:lvl6pPr marL="2743200" marR="0" lvl="5"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6pPr>
            <a:lvl7pPr marL="3200400" marR="0" lvl="6"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7pPr>
            <a:lvl8pPr marL="3657600" marR="0" lvl="7" indent="-355600" algn="l" rtl="0">
              <a:lnSpc>
                <a:spcPct val="115000"/>
              </a:lnSpc>
              <a:spcBef>
                <a:spcPts val="600"/>
              </a:spcBef>
              <a:spcAft>
                <a:spcPts val="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8pPr>
            <a:lvl9pPr marL="4114800" marR="0" lvl="8" indent="-355600" algn="l" rtl="0">
              <a:lnSpc>
                <a:spcPct val="115000"/>
              </a:lnSpc>
              <a:spcBef>
                <a:spcPts val="600"/>
              </a:spcBef>
              <a:spcAft>
                <a:spcPts val="600"/>
              </a:spcAft>
              <a:buClr>
                <a:schemeClr val="dk1"/>
              </a:buClr>
              <a:buSzPts val="1400"/>
              <a:buFont typeface="Inria Serif Light"/>
              <a:buNone/>
              <a:defRPr sz="1400" b="0" i="0" u="none" strike="noStrike" cap="none">
                <a:solidFill>
                  <a:schemeClr val="dk1"/>
                </a:solidFill>
                <a:latin typeface="Inria Serif Light"/>
                <a:ea typeface="Inria Serif Light"/>
                <a:cs typeface="Inria Serif Light"/>
                <a:sym typeface="Inria Serif Light"/>
              </a:defRPr>
            </a:lvl9pPr>
          </a:lstStyle>
          <a:p>
            <a:pPr marL="0" indent="0">
              <a:spcAft>
                <a:spcPts val="600"/>
              </a:spcAft>
            </a:pPr>
            <a:r>
              <a:rPr lang="en-US" sz="1600" dirty="0" smtClean="0">
                <a:solidFill>
                  <a:schemeClr val="tx2">
                    <a:lumMod val="25000"/>
                  </a:schemeClr>
                </a:solidFill>
              </a:rPr>
              <a:t>Pages </a:t>
            </a:r>
            <a:r>
              <a:rPr lang="en-US" sz="1600" dirty="0">
                <a:solidFill>
                  <a:schemeClr val="tx2">
                    <a:lumMod val="25000"/>
                  </a:schemeClr>
                </a:solidFill>
              </a:rPr>
              <a:t>2</a:t>
            </a:r>
            <a:r>
              <a:rPr lang="en-US" sz="1600" dirty="0" smtClean="0">
                <a:solidFill>
                  <a:schemeClr val="tx2">
                    <a:lumMod val="25000"/>
                  </a:schemeClr>
                </a:solidFill>
              </a:rPr>
              <a:t> &amp; 4 </a:t>
            </a:r>
            <a:r>
              <a:rPr lang="en-US" sz="1600" dirty="0" smtClean="0">
                <a:solidFill>
                  <a:schemeClr val="tx2">
                    <a:lumMod val="25000"/>
                  </a:schemeClr>
                </a:solidFill>
                <a:sym typeface="Symbol" panose="05050102010706020507" pitchFamily="18" charset="2"/>
              </a:rPr>
              <a:t></a:t>
            </a:r>
            <a:endParaRPr lang="en-US" sz="1600" dirty="0">
              <a:solidFill>
                <a:schemeClr val="tx2">
                  <a:lumMod val="25000"/>
                </a:schemeClr>
              </a:solidFill>
            </a:endParaRPr>
          </a:p>
        </p:txBody>
      </p:sp>
      <p:sp>
        <p:nvSpPr>
          <p:cNvPr id="6" name="Rectangle 5"/>
          <p:cNvSpPr/>
          <p:nvPr/>
        </p:nvSpPr>
        <p:spPr>
          <a:xfrm>
            <a:off x="3647872" y="2330058"/>
            <a:ext cx="1437037" cy="461665"/>
          </a:xfrm>
          <a:prstGeom prst="rect">
            <a:avLst/>
          </a:prstGeom>
        </p:spPr>
        <p:txBody>
          <a:bodyPr wrap="square">
            <a:spAutoFit/>
          </a:bodyPr>
          <a:lstStyle/>
          <a:p>
            <a:pPr algn="ctr"/>
            <a:r>
              <a:rPr lang="en-US" sz="1200" i="1" dirty="0" smtClean="0">
                <a:solidFill>
                  <a:schemeClr val="tx2">
                    <a:lumMod val="25000"/>
                  </a:schemeClr>
                </a:solidFill>
              </a:rPr>
              <a:t>Click right to see next pages</a:t>
            </a:r>
            <a:endParaRPr lang="en-US" sz="1200" i="1" dirty="0">
              <a:solidFill>
                <a:schemeClr val="tx2">
                  <a:lumMod val="25000"/>
                </a:schemeClr>
              </a:solidFill>
            </a:endParaRPr>
          </a:p>
        </p:txBody>
      </p:sp>
      <p:cxnSp>
        <p:nvCxnSpPr>
          <p:cNvPr id="27" name="Straight Connector 26"/>
          <p:cNvCxnSpPr/>
          <p:nvPr/>
        </p:nvCxnSpPr>
        <p:spPr>
          <a:xfrm>
            <a:off x="3703891" y="2557132"/>
            <a:ext cx="1437037" cy="0"/>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81877" y="4616335"/>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extLst>
      <p:ext uri="{BB962C8B-B14F-4D97-AF65-F5344CB8AC3E}">
        <p14:creationId xmlns:p14="http://schemas.microsoft.com/office/powerpoint/2010/main" val="1702437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403215" y="442625"/>
            <a:ext cx="8256172" cy="4498275"/>
          </a:xfrm>
          <a:prstGeom prst="rect">
            <a:avLst/>
          </a:prstGeom>
        </p:spPr>
        <p:txBody>
          <a:bodyPr spcFirstLastPara="1" wrap="square" lIns="0" tIns="0" rIns="0" bIns="0" anchor="t" anchorCtr="0">
            <a:noAutofit/>
          </a:bodyPr>
          <a:lstStyle/>
          <a:p>
            <a:pPr marL="101600" indent="0">
              <a:buNone/>
            </a:pPr>
            <a:r>
              <a:rPr lang="en-US" sz="1520" dirty="0" smtClean="0">
                <a:solidFill>
                  <a:schemeClr val="tx2">
                    <a:lumMod val="25000"/>
                  </a:schemeClr>
                </a:solidFill>
              </a:rPr>
              <a:t>	The </a:t>
            </a:r>
            <a:r>
              <a:rPr lang="en-US" sz="1520" dirty="0">
                <a:solidFill>
                  <a:schemeClr val="tx2">
                    <a:lumMod val="25000"/>
                  </a:schemeClr>
                </a:solidFill>
              </a:rPr>
              <a:t>last part of my project was creating a dish that I believed represented Rapunzel’s situation. I made a cheddar and </a:t>
            </a:r>
            <a:r>
              <a:rPr lang="en-US" sz="1520" dirty="0" err="1">
                <a:solidFill>
                  <a:schemeClr val="tx2">
                    <a:lumMod val="25000"/>
                  </a:schemeClr>
                </a:solidFill>
              </a:rPr>
              <a:t>monterey</a:t>
            </a:r>
            <a:r>
              <a:rPr lang="en-US" sz="1520" dirty="0">
                <a:solidFill>
                  <a:schemeClr val="tx2">
                    <a:lumMod val="25000"/>
                  </a:schemeClr>
                </a:solidFill>
              </a:rPr>
              <a:t> jack cream fettuccine to portray Rapunzel (her hair). I hollowed out part of a baguette from which the hair could fall out of. Surrounding the tower, is a garden of greens and flowers. Surrounding this garden, is a thorn “fence” of crumbled baked baby spinach. On the side is a ladder (woven with silk </a:t>
            </a:r>
            <a:r>
              <a:rPr lang="en-US" sz="1520" dirty="0" err="1">
                <a:solidFill>
                  <a:schemeClr val="tx2">
                    <a:lumMod val="25000"/>
                  </a:schemeClr>
                </a:solidFill>
              </a:rPr>
              <a:t>shein</a:t>
            </a:r>
            <a:r>
              <a:rPr lang="en-US" sz="1520" dirty="0">
                <a:solidFill>
                  <a:schemeClr val="tx2">
                    <a:lumMod val="25000"/>
                  </a:schemeClr>
                </a:solidFill>
              </a:rPr>
              <a:t>) of string cheese.</a:t>
            </a:r>
          </a:p>
          <a:p>
            <a:pPr marL="101600" indent="0">
              <a:buNone/>
            </a:pPr>
            <a:r>
              <a:rPr lang="en-US" sz="1520" dirty="0" smtClean="0">
                <a:solidFill>
                  <a:schemeClr val="tx2">
                    <a:lumMod val="25000"/>
                  </a:schemeClr>
                </a:solidFill>
              </a:rPr>
              <a:t>	The </a:t>
            </a:r>
            <a:r>
              <a:rPr lang="en-US" sz="1520" dirty="0">
                <a:solidFill>
                  <a:schemeClr val="tx2">
                    <a:lumMod val="25000"/>
                  </a:schemeClr>
                </a:solidFill>
              </a:rPr>
              <a:t>first choice I made when decorating the dish was the fact that Rapunzel’s hair does not reach the bottom here. This is to portray the fact that while Rapunzel has a taste of freedom, an idea of what it would be like, she is still far from it, still too sheltered. What she is able to see out of her window is not the whole world - it is simply a small part of reality.</a:t>
            </a:r>
          </a:p>
          <a:p>
            <a:pPr marL="101600" indent="0">
              <a:buNone/>
            </a:pPr>
            <a:r>
              <a:rPr lang="en-US" sz="1520" dirty="0">
                <a:solidFill>
                  <a:schemeClr val="tx2">
                    <a:lumMod val="25000"/>
                  </a:schemeClr>
                </a:solidFill>
              </a:rPr>
              <a:t>	All Rapunzel can see from her tower is this garden full of greens and flowers. I place flower petals on top of the greens to symbolize how this garden is still a part of her innocence. As long as she is inside this garden and tower, she is still naive and young. Although her growth into adulthood has started, it has not been completed. Thus, the very few flower petals that are left in the garden seek to showcase this remaining innocence of hers</a:t>
            </a:r>
            <a:r>
              <a:rPr lang="en-US" sz="1520" dirty="0" smtClean="0">
                <a:solidFill>
                  <a:schemeClr val="tx2">
                    <a:lumMod val="25000"/>
                  </a:schemeClr>
                </a:solidFill>
              </a:rPr>
              <a:t>.</a:t>
            </a:r>
            <a:endParaRPr sz="1520" dirty="0">
              <a:solidFill>
                <a:schemeClr val="tx2">
                  <a:lumMod val="25000"/>
                </a:schemeClr>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4" name="TextBox 3"/>
          <p:cNvSpPr txBox="1"/>
          <p:nvPr/>
        </p:nvSpPr>
        <p:spPr>
          <a:xfrm>
            <a:off x="4236188" y="4587072"/>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extLst>
      <p:ext uri="{BB962C8B-B14F-4D97-AF65-F5344CB8AC3E}">
        <p14:creationId xmlns:p14="http://schemas.microsoft.com/office/powerpoint/2010/main" val="2088594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403215" y="446239"/>
            <a:ext cx="8256172" cy="4498275"/>
          </a:xfrm>
          <a:prstGeom prst="rect">
            <a:avLst/>
          </a:prstGeom>
        </p:spPr>
        <p:txBody>
          <a:bodyPr spcFirstLastPara="1" wrap="square" lIns="0" tIns="0" rIns="0" bIns="0" anchor="t" anchorCtr="0">
            <a:noAutofit/>
          </a:bodyPr>
          <a:lstStyle/>
          <a:p>
            <a:pPr marL="101600" indent="0">
              <a:buNone/>
            </a:pPr>
            <a:r>
              <a:rPr lang="en-US" sz="1500" dirty="0" smtClean="0">
                <a:solidFill>
                  <a:schemeClr val="tx2">
                    <a:lumMod val="25000"/>
                  </a:schemeClr>
                </a:solidFill>
              </a:rPr>
              <a:t>	The </a:t>
            </a:r>
            <a:r>
              <a:rPr lang="en-US" sz="1500" dirty="0">
                <a:solidFill>
                  <a:schemeClr val="tx2">
                    <a:lumMod val="25000"/>
                  </a:schemeClr>
                </a:solidFill>
              </a:rPr>
              <a:t>moment she steps out of the garden, she would be met by thorns - the very thorns that took away the eyesight of the prince. These thorns are meant to symbolize the first trial she would face going into adulthood - as she walks through the very fence that once protected her, she would be met with pain. As much as she may want to turn back to the place she has always known, she cannot. In order to escape and reach the other side to freedom, she must experience this pain.</a:t>
            </a:r>
          </a:p>
          <a:p>
            <a:pPr marL="101600" indent="0">
              <a:buNone/>
            </a:pPr>
            <a:r>
              <a:rPr lang="en-US" sz="1500" dirty="0" smtClean="0">
                <a:solidFill>
                  <a:schemeClr val="tx2">
                    <a:lumMod val="25000"/>
                  </a:schemeClr>
                </a:solidFill>
              </a:rPr>
              <a:t>	It </a:t>
            </a:r>
            <a:r>
              <a:rPr lang="en-US" sz="1500" dirty="0">
                <a:solidFill>
                  <a:schemeClr val="tx2">
                    <a:lumMod val="25000"/>
                  </a:schemeClr>
                </a:solidFill>
              </a:rPr>
              <a:t>is important to note that the “silk” ladder does not reach the top. My goal was to symbolize how close Rapunzel is to her freedom, but it was by her doing she was unable to escape. In the dish, it is that the ladder she wove is too small to truly make a difference. I try to portray how there may be a reason she sabotages her own plan. As much as she craves freedom, the moment she is given a chance to experience it, she is afraid of what truly lies out there. All her life, she has only known shelter and protection and now must head to out to the world on her own - much like a child, 17 heading for college. Thus, she is torn on whether or not to leave</a:t>
            </a:r>
            <a:r>
              <a:rPr lang="en-US" sz="1500" dirty="0" smtClean="0">
                <a:solidFill>
                  <a:schemeClr val="tx2">
                    <a:lumMod val="25000"/>
                  </a:schemeClr>
                </a:solidFill>
              </a:rPr>
              <a:t>.</a:t>
            </a:r>
            <a:endParaRPr lang="en-US" sz="1500" dirty="0">
              <a:solidFill>
                <a:schemeClr val="tx2">
                  <a:lumMod val="25000"/>
                </a:schemeClr>
              </a:solidFill>
            </a:endParaRPr>
          </a:p>
          <a:p>
            <a:pPr marL="101600" indent="0">
              <a:buNone/>
            </a:pPr>
            <a:r>
              <a:rPr lang="en-US" sz="1400" dirty="0" smtClean="0">
                <a:solidFill>
                  <a:schemeClr val="bg2"/>
                </a:solidFill>
                <a:hlinkClick r:id="rId3" action="ppaction://hlinksldjump"/>
              </a:rPr>
              <a:t>{</a:t>
            </a:r>
            <a:r>
              <a:rPr lang="en-US" sz="1400" dirty="0">
                <a:solidFill>
                  <a:schemeClr val="bg2"/>
                </a:solidFill>
                <a:hlinkClick r:id="rId3" action="ppaction://hlinksldjump"/>
              </a:rPr>
              <a:t>Click here to return to choices}</a:t>
            </a:r>
            <a:endParaRPr lang="en-US" sz="1400" dirty="0">
              <a:solidFill>
                <a:schemeClr val="bg2"/>
              </a:solidFill>
            </a:endParaRPr>
          </a:p>
          <a:p>
            <a:pPr marL="101600" indent="0">
              <a:buNone/>
            </a:pPr>
            <a:r>
              <a:rPr lang="en-US" sz="1500" dirty="0" smtClean="0">
                <a:solidFill>
                  <a:schemeClr val="bg2"/>
                </a:solidFill>
                <a:hlinkClick r:id="rId4" action="ppaction://hlinksldjump"/>
              </a:rPr>
              <a:t>{Click here to end}</a:t>
            </a:r>
            <a:endParaRPr lang="en-US" sz="1500" dirty="0">
              <a:solidFill>
                <a:schemeClr val="bg2"/>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12116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5"/>
          <p:cNvSpPr txBox="1">
            <a:spLocks noGrp="1"/>
          </p:cNvSpPr>
          <p:nvPr>
            <p:ph type="ctrTitle" idx="4294967295"/>
          </p:nvPr>
        </p:nvSpPr>
        <p:spPr>
          <a:xfrm>
            <a:off x="2738314" y="1772636"/>
            <a:ext cx="3195000" cy="56215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t>Thanks!</a:t>
            </a:r>
            <a:endParaRPr sz="4000" dirty="0"/>
          </a:p>
        </p:txBody>
      </p:sp>
      <p:sp>
        <p:nvSpPr>
          <p:cNvPr id="381" name="Google Shape;381;p35"/>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grpSp>
        <p:nvGrpSpPr>
          <p:cNvPr id="5" name="Google Shape;786;p38"/>
          <p:cNvGrpSpPr/>
          <p:nvPr/>
        </p:nvGrpSpPr>
        <p:grpSpPr>
          <a:xfrm>
            <a:off x="3659793" y="2602245"/>
            <a:ext cx="1139904" cy="1854121"/>
            <a:chOff x="1988225" y="4286525"/>
            <a:chExt cx="305075" cy="493200"/>
          </a:xfrm>
        </p:grpSpPr>
        <p:sp>
          <p:nvSpPr>
            <p:cNvPr id="6" name="Google Shape;787;p38"/>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88;p38"/>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89;p38"/>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0;p38"/>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1;p38"/>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2;p38"/>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3;p38"/>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3"/>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2" name="588B86B">
            <a:hlinkClick r:id="" action="ppaction://media"/>
          </p:cNvPr>
          <p:cNvPicPr>
            <a:picLocks noChangeAspect="1"/>
          </p:cNvPicPr>
          <p:nvPr>
            <a:videoFile r:link="rId1"/>
            <p:extLst>
              <p:ext uri="{DAA4B4D4-6D71-4841-9C94-3DE7FCFB9230}">
                <p14:media xmlns:p14="http://schemas.microsoft.com/office/powerpoint/2010/main" r:embed="rId2">
                  <p14:trim st="57334" end="4894.6"/>
                </p14:media>
              </p:ext>
            </p:extLst>
          </p:nvPr>
        </p:nvPicPr>
        <p:blipFill>
          <a:blip r:embed="rId5"/>
          <a:stretch>
            <a:fillRect/>
          </a:stretch>
        </p:blipFill>
        <p:spPr>
          <a:xfrm>
            <a:off x="426479" y="469850"/>
            <a:ext cx="8225986" cy="4207249"/>
          </a:xfrm>
          <a:prstGeom prst="rect">
            <a:avLst/>
          </a:prstGeom>
        </p:spPr>
      </p:pic>
      <p:sp>
        <p:nvSpPr>
          <p:cNvPr id="3" name="TextBox 2"/>
          <p:cNvSpPr txBox="1"/>
          <p:nvPr/>
        </p:nvSpPr>
        <p:spPr>
          <a:xfrm>
            <a:off x="112041" y="4774397"/>
            <a:ext cx="5123518" cy="307777"/>
          </a:xfrm>
          <a:prstGeom prst="rect">
            <a:avLst/>
          </a:prstGeom>
          <a:noFill/>
        </p:spPr>
        <p:txBody>
          <a:bodyPr wrap="none" rtlCol="0">
            <a:spAutoFit/>
          </a:bodyPr>
          <a:lstStyle/>
          <a:p>
            <a:r>
              <a:rPr lang="en-US" dirty="0" smtClean="0"/>
              <a:t>--https</a:t>
            </a:r>
            <a:r>
              <a:rPr lang="en-US" dirty="0"/>
              <a:t>://</a:t>
            </a:r>
            <a:r>
              <a:rPr lang="en-US" dirty="0" smtClean="0"/>
              <a:t>www.youtube.com/watch?v=q_Fxnp33fww [0:23-0:34]</a:t>
            </a:r>
            <a:endParaRPr lang="en-US" dirty="0"/>
          </a:p>
        </p:txBody>
      </p:sp>
      <p:sp>
        <p:nvSpPr>
          <p:cNvPr id="4" name="TextBox 3"/>
          <p:cNvSpPr txBox="1"/>
          <p:nvPr/>
        </p:nvSpPr>
        <p:spPr>
          <a:xfrm>
            <a:off x="1691459" y="82647"/>
            <a:ext cx="320922" cy="338554"/>
          </a:xfrm>
          <a:prstGeom prst="rect">
            <a:avLst/>
          </a:prstGeom>
          <a:noFill/>
        </p:spPr>
        <p:txBody>
          <a:bodyPr wrap="none" rtlCol="0">
            <a:spAutoFit/>
          </a:bodyPr>
          <a:lstStyle/>
          <a:p>
            <a:r>
              <a:rPr lang="en-US" sz="1600" b="1" dirty="0" smtClean="0">
                <a:latin typeface="Arial Black" panose="020B0A04020102020204" pitchFamily="34" charset="0"/>
                <a:hlinkClick r:id="rId6" action="ppaction://hlinksldjump"/>
              </a:rPr>
              <a:t>1</a:t>
            </a:r>
            <a:endParaRPr lang="en-US" sz="1600" b="1" dirty="0">
              <a:latin typeface="Arial Black" panose="020B0A04020102020204" pitchFamily="34" charset="0"/>
            </a:endParaRPr>
          </a:p>
        </p:txBody>
      </p:sp>
      <p:sp>
        <p:nvSpPr>
          <p:cNvPr id="6" name="TextBox 5"/>
          <p:cNvSpPr txBox="1"/>
          <p:nvPr/>
        </p:nvSpPr>
        <p:spPr>
          <a:xfrm>
            <a:off x="3528090" y="82647"/>
            <a:ext cx="320922" cy="338554"/>
          </a:xfrm>
          <a:prstGeom prst="rect">
            <a:avLst/>
          </a:prstGeom>
          <a:noFill/>
        </p:spPr>
        <p:txBody>
          <a:bodyPr wrap="none" rtlCol="0">
            <a:spAutoFit/>
          </a:bodyPr>
          <a:lstStyle/>
          <a:p>
            <a:r>
              <a:rPr lang="en-US" sz="1600" b="1" dirty="0">
                <a:latin typeface="Arial Black" panose="020B0A04020102020204" pitchFamily="34" charset="0"/>
                <a:hlinkClick r:id="rId7" action="ppaction://hlinksldjump"/>
              </a:rPr>
              <a:t>2</a:t>
            </a:r>
            <a:endParaRPr lang="en-US" sz="1600" b="1" dirty="0">
              <a:latin typeface="Arial Black" panose="020B0A04020102020204" pitchFamily="34" charset="0"/>
            </a:endParaRPr>
          </a:p>
        </p:txBody>
      </p:sp>
      <p:sp>
        <p:nvSpPr>
          <p:cNvPr id="7" name="TextBox 6"/>
          <p:cNvSpPr txBox="1"/>
          <p:nvPr/>
        </p:nvSpPr>
        <p:spPr>
          <a:xfrm>
            <a:off x="5364721" y="82647"/>
            <a:ext cx="320922" cy="338554"/>
          </a:xfrm>
          <a:prstGeom prst="rect">
            <a:avLst/>
          </a:prstGeom>
          <a:noFill/>
        </p:spPr>
        <p:txBody>
          <a:bodyPr wrap="none" rtlCol="0">
            <a:spAutoFit/>
          </a:bodyPr>
          <a:lstStyle/>
          <a:p>
            <a:r>
              <a:rPr lang="en-US" sz="1600" b="1" dirty="0">
                <a:latin typeface="Arial Black" panose="020B0A04020102020204" pitchFamily="34" charset="0"/>
                <a:hlinkClick r:id="rId8" action="ppaction://hlinksldjump"/>
              </a:rPr>
              <a:t>5</a:t>
            </a:r>
            <a:endParaRPr lang="en-US" sz="1600" b="1" dirty="0">
              <a:latin typeface="Arial Black" panose="020B0A04020102020204" pitchFamily="34" charset="0"/>
            </a:endParaRPr>
          </a:p>
        </p:txBody>
      </p:sp>
      <p:sp>
        <p:nvSpPr>
          <p:cNvPr id="8" name="TextBox 7"/>
          <p:cNvSpPr txBox="1"/>
          <p:nvPr/>
        </p:nvSpPr>
        <p:spPr>
          <a:xfrm>
            <a:off x="7201352" y="82647"/>
            <a:ext cx="320922" cy="338554"/>
          </a:xfrm>
          <a:prstGeom prst="rect">
            <a:avLst/>
          </a:prstGeom>
          <a:noFill/>
        </p:spPr>
        <p:txBody>
          <a:bodyPr wrap="none" rtlCol="0">
            <a:spAutoFit/>
          </a:bodyPr>
          <a:lstStyle/>
          <a:p>
            <a:r>
              <a:rPr lang="en-US" sz="1600" b="1" dirty="0" smtClean="0">
                <a:latin typeface="Arial Black" panose="020B0A04020102020204" pitchFamily="34" charset="0"/>
                <a:hlinkClick r:id="rId9" action="ppaction://hlinksldjump"/>
              </a:rPr>
              <a:t>6</a:t>
            </a:r>
            <a:endParaRPr lang="en-US" sz="1600" b="1" dirty="0">
              <a:latin typeface="Arial Black" panose="020B0A04020102020204" pitchFamily="34" charset="0"/>
            </a:endParaRPr>
          </a:p>
        </p:txBody>
      </p:sp>
      <p:sp>
        <p:nvSpPr>
          <p:cNvPr id="5" name="Curved Right Arrow 4"/>
          <p:cNvSpPr/>
          <p:nvPr/>
        </p:nvSpPr>
        <p:spPr>
          <a:xfrm rot="11740938">
            <a:off x="7349890" y="155777"/>
            <a:ext cx="993143" cy="3282469"/>
          </a:xfrm>
          <a:prstGeom prst="curvedRightArrow">
            <a:avLst>
              <a:gd name="adj1" fmla="val 25000"/>
              <a:gd name="adj2" fmla="val 50000"/>
              <a:gd name="adj3" fmla="val 26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rot="9859062" flipH="1">
            <a:off x="902706" y="155776"/>
            <a:ext cx="993143" cy="3282469"/>
          </a:xfrm>
          <a:prstGeom prst="curvedRightArrow">
            <a:avLst>
              <a:gd name="adj1" fmla="val 25000"/>
              <a:gd name="adj2" fmla="val 50000"/>
              <a:gd name="adj3" fmla="val 26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505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5"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455700" y="1586238"/>
            <a:ext cx="3623100" cy="334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Rapunzel’s Tower</a:t>
            </a:r>
            <a:endParaRPr dirty="0"/>
          </a:p>
        </p:txBody>
      </p:sp>
      <p:sp>
        <p:nvSpPr>
          <p:cNvPr id="174" name="Google Shape;174;p22"/>
          <p:cNvSpPr txBox="1">
            <a:spLocks noGrp="1"/>
          </p:cNvSpPr>
          <p:nvPr>
            <p:ph type="body" idx="1"/>
          </p:nvPr>
        </p:nvSpPr>
        <p:spPr>
          <a:xfrm>
            <a:off x="455700" y="2139163"/>
            <a:ext cx="3623100" cy="14181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dirty="0" smtClean="0"/>
              <a:t>This dish is meant to symbolize Rapunzel’s situation when given the choice to leave her tower.</a:t>
            </a:r>
            <a:endParaRPr dirty="0"/>
          </a:p>
        </p:txBody>
      </p:sp>
      <p:sp>
        <p:nvSpPr>
          <p:cNvPr id="176" name="Google Shape;176;p22"/>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467" y="360373"/>
            <a:ext cx="3201643" cy="4268857"/>
          </a:xfrm>
          <a:prstGeom prst="rect">
            <a:avLst/>
          </a:prstGeom>
        </p:spPr>
      </p:pic>
      <p:grpSp>
        <p:nvGrpSpPr>
          <p:cNvPr id="21" name="Google Shape;794;p38"/>
          <p:cNvGrpSpPr/>
          <p:nvPr/>
        </p:nvGrpSpPr>
        <p:grpSpPr>
          <a:xfrm>
            <a:off x="455699" y="4253948"/>
            <a:ext cx="512913" cy="601477"/>
            <a:chOff x="2635450" y="4321225"/>
            <a:chExt cx="368400" cy="466425"/>
          </a:xfrm>
        </p:grpSpPr>
        <p:sp>
          <p:nvSpPr>
            <p:cNvPr id="22" name="Google Shape;795;p3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6;p38"/>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7;p3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8;p3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9;p3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0;p3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943117" y="4595517"/>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432128" y="503817"/>
            <a:ext cx="8256172" cy="4498275"/>
          </a:xfrm>
          <a:prstGeom prst="rect">
            <a:avLst/>
          </a:prstGeom>
        </p:spPr>
        <p:txBody>
          <a:bodyPr spcFirstLastPara="1" wrap="square" lIns="0" tIns="0" rIns="0" bIns="0" anchor="t" anchorCtr="0">
            <a:noAutofit/>
          </a:bodyPr>
          <a:lstStyle/>
          <a:p>
            <a:pPr marL="101600" indent="0">
              <a:buNone/>
            </a:pPr>
            <a:r>
              <a:rPr lang="en-US" sz="1550" dirty="0" smtClean="0">
                <a:solidFill>
                  <a:schemeClr val="tx2">
                    <a:lumMod val="25000"/>
                  </a:schemeClr>
                </a:solidFill>
              </a:rPr>
              <a:t>	For </a:t>
            </a:r>
            <a:r>
              <a:rPr lang="en-US" sz="1550" dirty="0">
                <a:solidFill>
                  <a:schemeClr val="tx2">
                    <a:lumMod val="25000"/>
                  </a:schemeClr>
                </a:solidFill>
              </a:rPr>
              <a:t>one prong of my project, I decided to write a diary entry from Rapunzel’s perspective. Although she is the protagonist of the tale, we - the readers - don’t get a good sense of who she is, why she does what she does, whether she knows that Mother </a:t>
            </a:r>
            <a:r>
              <a:rPr lang="en-US" sz="1550" dirty="0" err="1">
                <a:solidFill>
                  <a:schemeClr val="tx2">
                    <a:lumMod val="25000"/>
                  </a:schemeClr>
                </a:solidFill>
              </a:rPr>
              <a:t>Gothel</a:t>
            </a:r>
            <a:r>
              <a:rPr lang="en-US" sz="1550" dirty="0">
                <a:solidFill>
                  <a:schemeClr val="tx2">
                    <a:lumMod val="25000"/>
                  </a:schemeClr>
                </a:solidFill>
              </a:rPr>
              <a:t> isn’t her real mother, etc. On page 290, we are told that she was locked in the tower when she turned 12 and a </a:t>
            </a:r>
            <a:r>
              <a:rPr lang="en-US" sz="1550" b="1" dirty="0">
                <a:solidFill>
                  <a:schemeClr val="tx2">
                    <a:lumMod val="25000"/>
                  </a:schemeClr>
                </a:solidFill>
              </a:rPr>
              <a:t>few years later</a:t>
            </a:r>
            <a:r>
              <a:rPr lang="en-US" sz="1550" dirty="0">
                <a:solidFill>
                  <a:schemeClr val="tx2">
                    <a:lumMod val="25000"/>
                  </a:schemeClr>
                </a:solidFill>
              </a:rPr>
              <a:t> the prince comes. “A few” generally means 2-4 so we can safely assume that Rapunzel is now somewhere between the ages 14 and 16. By our social standards, she is still considered a child but is only in the process of growing up. Therefore, I believed her reasoning must be complex - full of idealistic dreams and confused emotions about the only parental figure she has ever had. So the diary entry begins by showing just how excited and nervous she was to meet the prince and that their conversation was not merely the prince introducing himself and then proposing, but rather a deeper conversation about their lives. In this interaction, we gain snippets of the lessons that </a:t>
            </a:r>
            <a:r>
              <a:rPr lang="en-US" sz="1550" dirty="0" err="1">
                <a:solidFill>
                  <a:schemeClr val="tx2">
                    <a:lumMod val="25000"/>
                  </a:schemeClr>
                </a:solidFill>
              </a:rPr>
              <a:t>Gothel</a:t>
            </a:r>
            <a:r>
              <a:rPr lang="en-US" sz="1550" dirty="0">
                <a:solidFill>
                  <a:schemeClr val="tx2">
                    <a:lumMod val="25000"/>
                  </a:schemeClr>
                </a:solidFill>
              </a:rPr>
              <a:t> taught Rapunzel (similar to lessons our parents have always told us) such as stranger danger, how Rapunzel is hers only, etc. While readers understand why </a:t>
            </a:r>
            <a:r>
              <a:rPr lang="en-US" sz="1550" dirty="0" err="1">
                <a:solidFill>
                  <a:schemeClr val="tx2">
                    <a:lumMod val="25000"/>
                  </a:schemeClr>
                </a:solidFill>
              </a:rPr>
              <a:t>Gothel</a:t>
            </a:r>
            <a:r>
              <a:rPr lang="en-US" sz="1550" dirty="0">
                <a:solidFill>
                  <a:schemeClr val="tx2">
                    <a:lumMod val="25000"/>
                  </a:schemeClr>
                </a:solidFill>
              </a:rPr>
              <a:t> instilled these ideas in her, Rapunzel never thought twice about it</a:t>
            </a:r>
            <a:r>
              <a:rPr lang="en-US" sz="1550" dirty="0" smtClean="0">
                <a:solidFill>
                  <a:schemeClr val="tx2">
                    <a:lumMod val="25000"/>
                  </a:schemeClr>
                </a:solidFill>
              </a:rPr>
              <a:t>.</a:t>
            </a:r>
            <a:r>
              <a:rPr lang="en-US" sz="1550" dirty="0">
                <a:solidFill>
                  <a:schemeClr val="tx2">
                    <a:lumMod val="25000"/>
                  </a:schemeClr>
                </a:solidFill>
              </a:rPr>
              <a:t/>
            </a:r>
            <a:br>
              <a:rPr lang="en-US" sz="1550" dirty="0">
                <a:solidFill>
                  <a:schemeClr val="tx2">
                    <a:lumMod val="25000"/>
                  </a:schemeClr>
                </a:solidFill>
              </a:rPr>
            </a:br>
            <a:endParaRPr sz="1550" dirty="0">
              <a:solidFill>
                <a:schemeClr val="tx2">
                  <a:lumMod val="25000"/>
                </a:schemeClr>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4" name="TextBox 3"/>
          <p:cNvSpPr txBox="1"/>
          <p:nvPr/>
        </p:nvSpPr>
        <p:spPr>
          <a:xfrm>
            <a:off x="4265101" y="4558675"/>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399908" y="478517"/>
            <a:ext cx="8256172" cy="4498275"/>
          </a:xfrm>
          <a:prstGeom prst="rect">
            <a:avLst/>
          </a:prstGeom>
        </p:spPr>
        <p:txBody>
          <a:bodyPr spcFirstLastPara="1" wrap="square" lIns="0" tIns="0" rIns="0" bIns="0" anchor="t" anchorCtr="0">
            <a:noAutofit/>
          </a:bodyPr>
          <a:lstStyle/>
          <a:p>
            <a:pPr marL="101600" indent="0">
              <a:buNone/>
            </a:pPr>
            <a:r>
              <a:rPr lang="en-US" sz="1600" dirty="0" smtClean="0">
                <a:solidFill>
                  <a:schemeClr val="tx2">
                    <a:lumMod val="25000"/>
                  </a:schemeClr>
                </a:solidFill>
              </a:rPr>
              <a:t>	Due </a:t>
            </a:r>
            <a:r>
              <a:rPr lang="en-US" sz="1600" dirty="0">
                <a:solidFill>
                  <a:schemeClr val="tx2">
                    <a:lumMod val="25000"/>
                  </a:schemeClr>
                </a:solidFill>
              </a:rPr>
              <a:t>to this conversation with the prince, Rapunzel feels as though he is the only person who truly understands her and that is the reason she trusts him immediately. The entry then moves on to describe her inner emotional turmoil of whether or not to disappoint who she believes is her mother (although I capitalize “Mother” to show the term is a title for </a:t>
            </a:r>
            <a:r>
              <a:rPr lang="en-US" sz="1600" dirty="0" err="1">
                <a:solidFill>
                  <a:schemeClr val="tx2">
                    <a:lumMod val="25000"/>
                  </a:schemeClr>
                </a:solidFill>
              </a:rPr>
              <a:t>Gothel</a:t>
            </a:r>
            <a:r>
              <a:rPr lang="en-US" sz="1600" dirty="0">
                <a:solidFill>
                  <a:schemeClr val="tx2">
                    <a:lumMod val="25000"/>
                  </a:schemeClr>
                </a:solidFill>
              </a:rPr>
              <a:t>, not a bond between Rapunzel and her). She reminisces on “the good old days” when she wasn’t locked up and felt she had freedom and she questions why she wasn’t good enough for her mother - why she was locked up. She tries to rationalize her decision based on how Mother </a:t>
            </a:r>
            <a:r>
              <a:rPr lang="en-US" sz="1600" dirty="0" err="1">
                <a:solidFill>
                  <a:schemeClr val="tx2">
                    <a:lumMod val="25000"/>
                  </a:schemeClr>
                </a:solidFill>
              </a:rPr>
              <a:t>Gothel</a:t>
            </a:r>
            <a:r>
              <a:rPr lang="en-US" sz="1600" dirty="0">
                <a:solidFill>
                  <a:schemeClr val="tx2">
                    <a:lumMod val="25000"/>
                  </a:schemeClr>
                </a:solidFill>
              </a:rPr>
              <a:t> has treated her the past few years and finally ends the entry by convincing herself that it is the right decision to leave and hoping she’s right about the prince truly loving her, unlike </a:t>
            </a:r>
            <a:r>
              <a:rPr lang="en-US" sz="1600" dirty="0" err="1">
                <a:solidFill>
                  <a:schemeClr val="tx2">
                    <a:lumMod val="25000"/>
                  </a:schemeClr>
                </a:solidFill>
              </a:rPr>
              <a:t>Gothel</a:t>
            </a:r>
            <a:r>
              <a:rPr lang="en-US" sz="1600" dirty="0">
                <a:solidFill>
                  <a:schemeClr val="tx2">
                    <a:lumMod val="25000"/>
                  </a:schemeClr>
                </a:solidFill>
              </a:rPr>
              <a:t>. Through this diary entry, I aimed to flesh out Rapunzel’s character a little more while drawing light to the fact this she is still only a child craving </a:t>
            </a:r>
            <a:r>
              <a:rPr lang="en-US" sz="1600" dirty="0" smtClean="0">
                <a:solidFill>
                  <a:schemeClr val="tx2">
                    <a:lumMod val="25000"/>
                  </a:schemeClr>
                </a:solidFill>
              </a:rPr>
              <a:t>freedom.</a:t>
            </a:r>
          </a:p>
          <a:p>
            <a:pPr marL="101600" indent="0">
              <a:buNone/>
            </a:pPr>
            <a:endParaRPr lang="en-US" sz="1600" dirty="0">
              <a:solidFill>
                <a:schemeClr val="tx2">
                  <a:lumMod val="25000"/>
                </a:schemeClr>
              </a:solidFill>
            </a:endParaRPr>
          </a:p>
          <a:p>
            <a:pPr marL="101600" indent="0">
              <a:buNone/>
            </a:pPr>
            <a:r>
              <a:rPr lang="en-US" sz="1600" dirty="0" smtClean="0">
                <a:solidFill>
                  <a:schemeClr val="bg1"/>
                </a:solidFill>
                <a:hlinkClick r:id="rId3" action="ppaction://hlinksldjump"/>
              </a:rPr>
              <a:t>{Click here to return to choices}</a:t>
            </a:r>
            <a:endParaRPr lang="en-US" sz="1600" dirty="0" smtClean="0">
              <a:solidFill>
                <a:schemeClr val="bg1"/>
              </a:solidFill>
            </a:endParaRPr>
          </a:p>
          <a:p>
            <a:pPr marL="101600" indent="0">
              <a:buNone/>
            </a:pPr>
            <a:r>
              <a:rPr lang="en-US" sz="1600" dirty="0">
                <a:solidFill>
                  <a:schemeClr val="bg1"/>
                </a:solidFill>
                <a:hlinkClick r:id="rId4" action="ppaction://hlinksldjump"/>
              </a:rPr>
              <a:t>{Click here to end</a:t>
            </a:r>
            <a:r>
              <a:rPr lang="en-US" sz="1600" dirty="0" smtClean="0">
                <a:solidFill>
                  <a:schemeClr val="bg1"/>
                </a:solidFill>
                <a:hlinkClick r:id="rId4" action="ppaction://hlinksldjump"/>
              </a:rPr>
              <a:t>}</a:t>
            </a:r>
            <a:endParaRPr lang="en-US" sz="1600" dirty="0">
              <a:solidFill>
                <a:schemeClr val="bg1"/>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3675100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455699" y="1586238"/>
            <a:ext cx="3939203" cy="334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“Once Upon A Long Time Ago</a:t>
            </a:r>
            <a:endParaRPr dirty="0"/>
          </a:p>
        </p:txBody>
      </p:sp>
      <p:sp>
        <p:nvSpPr>
          <p:cNvPr id="174" name="Google Shape;174;p22"/>
          <p:cNvSpPr txBox="1">
            <a:spLocks noGrp="1"/>
          </p:cNvSpPr>
          <p:nvPr>
            <p:ph type="body" idx="1"/>
          </p:nvPr>
        </p:nvSpPr>
        <p:spPr>
          <a:xfrm>
            <a:off x="455699" y="2139163"/>
            <a:ext cx="3852462" cy="14181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dirty="0" smtClean="0"/>
              <a:t>This lullaby is from the perspective of Rapunzel’s biological mother, based on the song “Constant As The Stars Above” from </a:t>
            </a:r>
            <a:r>
              <a:rPr lang="en" i="1" dirty="0" smtClean="0"/>
              <a:t>Barbie as Rapunzel</a:t>
            </a:r>
            <a:r>
              <a:rPr lang="en" dirty="0" smtClean="0"/>
              <a:t>.</a:t>
            </a:r>
            <a:endParaRPr dirty="0"/>
          </a:p>
        </p:txBody>
      </p:sp>
      <p:sp>
        <p:nvSpPr>
          <p:cNvPr id="176" name="Google Shape;176;p22"/>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grpSp>
        <p:nvGrpSpPr>
          <p:cNvPr id="6" name="Google Shape;794;p38"/>
          <p:cNvGrpSpPr/>
          <p:nvPr/>
        </p:nvGrpSpPr>
        <p:grpSpPr>
          <a:xfrm>
            <a:off x="455699" y="4253948"/>
            <a:ext cx="512913" cy="601477"/>
            <a:chOff x="2635450" y="4321225"/>
            <a:chExt cx="368400" cy="466425"/>
          </a:xfrm>
        </p:grpSpPr>
        <p:sp>
          <p:nvSpPr>
            <p:cNvPr id="7" name="Google Shape;795;p3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6;p38"/>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7;p3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p3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9;p3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0;p3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467" t="11032" r="12992" b="6755"/>
          <a:stretch/>
        </p:blipFill>
        <p:spPr>
          <a:xfrm>
            <a:off x="5143047" y="478819"/>
            <a:ext cx="3184137" cy="4228648"/>
          </a:xfrm>
          <a:prstGeom prst="rect">
            <a:avLst/>
          </a:prstGeom>
        </p:spPr>
      </p:pic>
      <p:pic>
        <p:nvPicPr>
          <p:cNvPr id="4" name="Once Upon A Long Time Ag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1740" y="73624"/>
            <a:ext cx="405195" cy="405195"/>
          </a:xfrm>
          <a:prstGeom prst="rect">
            <a:avLst/>
          </a:prstGeom>
        </p:spPr>
      </p:pic>
      <p:sp>
        <p:nvSpPr>
          <p:cNvPr id="14" name="TextBox 13"/>
          <p:cNvSpPr txBox="1"/>
          <p:nvPr/>
        </p:nvSpPr>
        <p:spPr>
          <a:xfrm>
            <a:off x="3943117" y="4595517"/>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extLst>
      <p:ext uri="{BB962C8B-B14F-4D97-AF65-F5344CB8AC3E}">
        <p14:creationId xmlns:p14="http://schemas.microsoft.com/office/powerpoint/2010/main" val="1224742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432128" y="471289"/>
            <a:ext cx="8256172" cy="4498275"/>
          </a:xfrm>
          <a:prstGeom prst="rect">
            <a:avLst/>
          </a:prstGeom>
        </p:spPr>
        <p:txBody>
          <a:bodyPr spcFirstLastPara="1" wrap="square" lIns="0" tIns="0" rIns="0" bIns="0" anchor="t" anchorCtr="0">
            <a:noAutofit/>
          </a:bodyPr>
          <a:lstStyle/>
          <a:p>
            <a:pPr marL="101600" indent="0">
              <a:buNone/>
            </a:pPr>
            <a:r>
              <a:rPr lang="en-US" sz="1500" dirty="0" smtClean="0">
                <a:solidFill>
                  <a:schemeClr val="tx2">
                    <a:lumMod val="25000"/>
                  </a:schemeClr>
                </a:solidFill>
              </a:rPr>
              <a:t>	For </a:t>
            </a:r>
            <a:r>
              <a:rPr lang="en-US" sz="1500" dirty="0">
                <a:solidFill>
                  <a:schemeClr val="tx2">
                    <a:lumMod val="25000"/>
                  </a:schemeClr>
                </a:solidFill>
              </a:rPr>
              <a:t>the second part of my project, I created a poster from the perspective of the sorceress/Mother </a:t>
            </a:r>
            <a:r>
              <a:rPr lang="en-US" sz="1500" dirty="0" err="1">
                <a:solidFill>
                  <a:schemeClr val="tx2">
                    <a:lumMod val="25000"/>
                  </a:schemeClr>
                </a:solidFill>
              </a:rPr>
              <a:t>Gothel</a:t>
            </a:r>
            <a:r>
              <a:rPr lang="en-US" sz="1500" dirty="0">
                <a:solidFill>
                  <a:schemeClr val="tx2">
                    <a:lumMod val="25000"/>
                  </a:schemeClr>
                </a:solidFill>
              </a:rPr>
              <a:t>. This double-sided poster is meant to market her garden of fresh vegetables, only accepting payment as first-borns. The first page of the poster has the words, “Real love lasts a lifetime” above the terms and conditions. This line portrays how Mother </a:t>
            </a:r>
            <a:r>
              <a:rPr lang="en-US" sz="1500" dirty="0" err="1">
                <a:solidFill>
                  <a:schemeClr val="tx2">
                    <a:lumMod val="25000"/>
                  </a:schemeClr>
                </a:solidFill>
              </a:rPr>
              <a:t>Gothel</a:t>
            </a:r>
            <a:r>
              <a:rPr lang="en-US" sz="1500" dirty="0">
                <a:solidFill>
                  <a:schemeClr val="tx2">
                    <a:lumMod val="25000"/>
                  </a:schemeClr>
                </a:solidFill>
              </a:rPr>
              <a:t> sees her relationship with Rapunzel. For allowing the biological parents to have a lifetime supply of </a:t>
            </a:r>
            <a:r>
              <a:rPr lang="en-US" sz="1500" dirty="0" err="1">
                <a:solidFill>
                  <a:schemeClr val="tx2">
                    <a:lumMod val="25000"/>
                  </a:schemeClr>
                </a:solidFill>
              </a:rPr>
              <a:t>rapunzel</a:t>
            </a:r>
            <a:r>
              <a:rPr lang="en-US" sz="1500" dirty="0">
                <a:solidFill>
                  <a:schemeClr val="tx2">
                    <a:lumMod val="25000"/>
                  </a:schemeClr>
                </a:solidFill>
              </a:rPr>
              <a:t> lettuce, she was to have a lifetime with Rapunzel. In other words, </a:t>
            </a:r>
            <a:r>
              <a:rPr lang="en-US" sz="1500" dirty="0" err="1">
                <a:solidFill>
                  <a:schemeClr val="tx2">
                    <a:lumMod val="25000"/>
                  </a:schemeClr>
                </a:solidFill>
              </a:rPr>
              <a:t>Gothel's</a:t>
            </a:r>
            <a:r>
              <a:rPr lang="en-US" sz="1500" dirty="0">
                <a:solidFill>
                  <a:schemeClr val="tx2">
                    <a:lumMod val="25000"/>
                  </a:schemeClr>
                </a:solidFill>
              </a:rPr>
              <a:t> relationship with Rapunzel is similar to that of an overprotective mother to her child. As she believes Rapunzel is hers, she will not let Rapunzel out of her sight, never give her away to anyone else. This is further emphasized by the text at the bottom, “Children grow and leave. These [vegetables] keep growing.” This claims that the child’s act of leaving is proof the child does not love the parent the same way they did the child. However, the more love you put into these vegetables, the more they will grow - they will never leave and if they die they will simply grow back. Similar to the idea of an eternal child.</a:t>
            </a:r>
          </a:p>
          <a:p>
            <a:pPr marL="101600" indent="0">
              <a:buNone/>
            </a:pPr>
            <a:r>
              <a:rPr lang="en-US" sz="1500" dirty="0" smtClean="0">
                <a:solidFill>
                  <a:schemeClr val="tx2">
                    <a:lumMod val="25000"/>
                  </a:schemeClr>
                </a:solidFill>
              </a:rPr>
              <a:t>	For </a:t>
            </a:r>
            <a:r>
              <a:rPr lang="en-US" sz="1500" dirty="0">
                <a:solidFill>
                  <a:schemeClr val="tx2">
                    <a:lumMod val="25000"/>
                  </a:schemeClr>
                </a:solidFill>
              </a:rPr>
              <a:t>the background of the first page, I put an image of </a:t>
            </a:r>
            <a:r>
              <a:rPr lang="en-US" sz="1500" dirty="0" err="1">
                <a:solidFill>
                  <a:schemeClr val="tx2">
                    <a:lumMod val="25000"/>
                  </a:schemeClr>
                </a:solidFill>
              </a:rPr>
              <a:t>rapunzel</a:t>
            </a:r>
            <a:r>
              <a:rPr lang="en-US" sz="1500" dirty="0">
                <a:solidFill>
                  <a:schemeClr val="tx2">
                    <a:lumMod val="25000"/>
                  </a:schemeClr>
                </a:solidFill>
              </a:rPr>
              <a:t> lettuce to symbolize how Rapunzel did exactly as the text says. She grew up and left Mother </a:t>
            </a:r>
            <a:r>
              <a:rPr lang="en-US" sz="1500" dirty="0" err="1">
                <a:solidFill>
                  <a:schemeClr val="tx2">
                    <a:lumMod val="25000"/>
                  </a:schemeClr>
                </a:solidFill>
              </a:rPr>
              <a:t>Gothel</a:t>
            </a:r>
            <a:r>
              <a:rPr lang="en-US" sz="1500" dirty="0">
                <a:solidFill>
                  <a:schemeClr val="tx2">
                    <a:lumMod val="25000"/>
                  </a:schemeClr>
                </a:solidFill>
              </a:rPr>
              <a:t>, first emotionally, then physically</a:t>
            </a:r>
            <a:r>
              <a:rPr lang="en-US" sz="1500" dirty="0" smtClean="0">
                <a:solidFill>
                  <a:schemeClr val="tx2">
                    <a:lumMod val="25000"/>
                  </a:schemeClr>
                </a:solidFill>
              </a:rPr>
              <a:t>.</a:t>
            </a:r>
            <a:endParaRPr sz="1500" dirty="0">
              <a:solidFill>
                <a:schemeClr val="tx2">
                  <a:lumMod val="25000"/>
                </a:schemeClr>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4" name="TextBox 3"/>
          <p:cNvSpPr txBox="1"/>
          <p:nvPr/>
        </p:nvSpPr>
        <p:spPr>
          <a:xfrm>
            <a:off x="4265101" y="4597912"/>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extLst>
      <p:ext uri="{BB962C8B-B14F-4D97-AF65-F5344CB8AC3E}">
        <p14:creationId xmlns:p14="http://schemas.microsoft.com/office/powerpoint/2010/main" val="3371968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2"/>
        <p:cNvGrpSpPr/>
        <p:nvPr/>
      </p:nvGrpSpPr>
      <p:grpSpPr>
        <a:xfrm>
          <a:off x="0" y="0"/>
          <a:ext cx="0" cy="0"/>
          <a:chOff x="0" y="0"/>
          <a:chExt cx="0" cy="0"/>
        </a:xfrm>
      </p:grpSpPr>
      <p:sp>
        <p:nvSpPr>
          <p:cNvPr id="124" name="Google Shape;124;p19"/>
          <p:cNvSpPr txBox="1">
            <a:spLocks noGrp="1"/>
          </p:cNvSpPr>
          <p:nvPr>
            <p:ph type="subTitle" idx="4294967295"/>
          </p:nvPr>
        </p:nvSpPr>
        <p:spPr>
          <a:xfrm>
            <a:off x="406830" y="464060"/>
            <a:ext cx="8256172" cy="4498275"/>
          </a:xfrm>
          <a:prstGeom prst="rect">
            <a:avLst/>
          </a:prstGeom>
        </p:spPr>
        <p:txBody>
          <a:bodyPr spcFirstLastPara="1" wrap="square" lIns="0" tIns="0" rIns="0" bIns="0" anchor="t" anchorCtr="0">
            <a:noAutofit/>
          </a:bodyPr>
          <a:lstStyle/>
          <a:p>
            <a:pPr marL="101600" indent="0">
              <a:buNone/>
            </a:pPr>
            <a:r>
              <a:rPr lang="en-US" sz="1600" dirty="0" smtClean="0">
                <a:solidFill>
                  <a:schemeClr val="tx2">
                    <a:lumMod val="25000"/>
                  </a:schemeClr>
                </a:solidFill>
              </a:rPr>
              <a:t>	For </a:t>
            </a:r>
            <a:r>
              <a:rPr lang="en-US" sz="1600" dirty="0">
                <a:solidFill>
                  <a:schemeClr val="tx2">
                    <a:lumMod val="25000"/>
                  </a:schemeClr>
                </a:solidFill>
              </a:rPr>
              <a:t>the second page, I divided the page into two sections. The one on the right is dried wasteland, where nothing can ever grow. There is a picture of a poor woman with a baby looking mournfully over to the left side of the page - where Mother </a:t>
            </a:r>
            <a:r>
              <a:rPr lang="en-US" sz="1600" dirty="0" err="1">
                <a:solidFill>
                  <a:schemeClr val="tx2">
                    <a:lumMod val="25000"/>
                  </a:schemeClr>
                </a:solidFill>
              </a:rPr>
              <a:t>Gothel’s</a:t>
            </a:r>
            <a:r>
              <a:rPr lang="en-US" sz="1600" dirty="0">
                <a:solidFill>
                  <a:schemeClr val="tx2">
                    <a:lumMod val="25000"/>
                  </a:schemeClr>
                </a:solidFill>
              </a:rPr>
              <a:t> garden is. Contrastingly, this side of the image is lush with several plants and vegetables as well as a woman in red with no clear features holding a head of lettuce. I used bright colors here (as compared to the right side) to indicate how much is growing on this side, and how attractive the garden would look to those who are living in poverty. Moreover, the woman in red is meant to symbolize Mother </a:t>
            </a:r>
            <a:r>
              <a:rPr lang="en-US" sz="1600" dirty="0" err="1">
                <a:solidFill>
                  <a:schemeClr val="tx2">
                    <a:lumMod val="25000"/>
                  </a:schemeClr>
                </a:solidFill>
              </a:rPr>
              <a:t>Gothel</a:t>
            </a:r>
            <a:r>
              <a:rPr lang="en-US" sz="1600" dirty="0">
                <a:solidFill>
                  <a:schemeClr val="tx2">
                    <a:lumMod val="25000"/>
                  </a:schemeClr>
                </a:solidFill>
              </a:rPr>
              <a:t>. Her figure is all red - both the color of hunger and danger. She has no clear features due to the fact that no one truly knows her - she is this mysterious “hag” who has this beautiful garden that she may be willing to share but for a steep price. Her story, who she is </a:t>
            </a:r>
            <a:r>
              <a:rPr lang="en-US" sz="1600" dirty="0" err="1">
                <a:solidFill>
                  <a:schemeClr val="tx2">
                    <a:lumMod val="25000"/>
                  </a:schemeClr>
                </a:solidFill>
              </a:rPr>
              <a:t>is</a:t>
            </a:r>
            <a:r>
              <a:rPr lang="en-US" sz="1600" dirty="0">
                <a:solidFill>
                  <a:schemeClr val="tx2">
                    <a:lumMod val="25000"/>
                  </a:schemeClr>
                </a:solidFill>
              </a:rPr>
              <a:t> still </a:t>
            </a:r>
            <a:r>
              <a:rPr lang="en-US" sz="1600" dirty="0" smtClean="0">
                <a:solidFill>
                  <a:schemeClr val="tx2">
                    <a:lumMod val="25000"/>
                  </a:schemeClr>
                </a:solidFill>
              </a:rPr>
              <a:t>unknown.</a:t>
            </a:r>
          </a:p>
          <a:p>
            <a:pPr marL="101600" indent="0">
              <a:buNone/>
            </a:pPr>
            <a:endParaRPr lang="en-US" sz="1600" dirty="0" smtClean="0">
              <a:solidFill>
                <a:schemeClr val="tx2">
                  <a:lumMod val="25000"/>
                </a:schemeClr>
              </a:solidFill>
              <a:hlinkClick r:id="rId3" action="ppaction://hlinksldjump"/>
            </a:endParaRPr>
          </a:p>
          <a:p>
            <a:pPr marL="101600" indent="0">
              <a:buNone/>
            </a:pPr>
            <a:r>
              <a:rPr lang="en-US" sz="1600" dirty="0" smtClean="0">
                <a:solidFill>
                  <a:schemeClr val="bg2"/>
                </a:solidFill>
                <a:hlinkClick r:id="rId3" action="ppaction://hlinksldjump"/>
              </a:rPr>
              <a:t>{</a:t>
            </a:r>
            <a:r>
              <a:rPr lang="en-US" sz="1600" dirty="0">
                <a:solidFill>
                  <a:schemeClr val="bg2"/>
                </a:solidFill>
                <a:hlinkClick r:id="rId3" action="ppaction://hlinksldjump"/>
              </a:rPr>
              <a:t>Click here to return to choices</a:t>
            </a:r>
            <a:r>
              <a:rPr lang="en-US" sz="1600" dirty="0" smtClean="0">
                <a:solidFill>
                  <a:schemeClr val="bg2"/>
                </a:solidFill>
                <a:hlinkClick r:id="rId3" action="ppaction://hlinksldjump"/>
              </a:rPr>
              <a:t>}</a:t>
            </a:r>
            <a:endParaRPr lang="en-US" sz="1600" dirty="0" smtClean="0">
              <a:solidFill>
                <a:schemeClr val="bg2"/>
              </a:solidFill>
            </a:endParaRPr>
          </a:p>
          <a:p>
            <a:pPr marL="101600" indent="0">
              <a:buNone/>
            </a:pPr>
            <a:r>
              <a:rPr lang="en-US" sz="1600" dirty="0">
                <a:solidFill>
                  <a:schemeClr val="bg2"/>
                </a:solidFill>
                <a:hlinkClick r:id="rId4" action="ppaction://hlinksldjump"/>
              </a:rPr>
              <a:t>{Click here to end</a:t>
            </a:r>
            <a:r>
              <a:rPr lang="en-US" sz="1600" dirty="0" smtClean="0">
                <a:solidFill>
                  <a:schemeClr val="bg2"/>
                </a:solidFill>
                <a:hlinkClick r:id="rId4" action="ppaction://hlinksldjump"/>
              </a:rPr>
              <a:t>}</a:t>
            </a:r>
            <a:endParaRPr lang="en-US" sz="1600" dirty="0">
              <a:solidFill>
                <a:schemeClr val="bg2"/>
              </a:solidFill>
            </a:endParaRPr>
          </a:p>
        </p:txBody>
      </p:sp>
      <p:sp>
        <p:nvSpPr>
          <p:cNvPr id="137" name="Google Shape;137;p1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3442468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73354" cy="5143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646" y="0"/>
            <a:ext cx="3973354" cy="5143500"/>
          </a:xfrm>
          <a:prstGeom prst="rect">
            <a:avLst/>
          </a:prstGeom>
        </p:spPr>
      </p:pic>
      <p:grpSp>
        <p:nvGrpSpPr>
          <p:cNvPr id="20" name="Google Shape;794;p38"/>
          <p:cNvGrpSpPr/>
          <p:nvPr/>
        </p:nvGrpSpPr>
        <p:grpSpPr>
          <a:xfrm>
            <a:off x="4250640" y="2237208"/>
            <a:ext cx="512913" cy="601477"/>
            <a:chOff x="2635450" y="4321225"/>
            <a:chExt cx="368400" cy="466425"/>
          </a:xfrm>
        </p:grpSpPr>
        <p:sp>
          <p:nvSpPr>
            <p:cNvPr id="21" name="Google Shape;795;p3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6;p38"/>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7;p3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8;p3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9;p3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00;p3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p:cNvSpPr txBox="1"/>
          <p:nvPr/>
        </p:nvSpPr>
        <p:spPr>
          <a:xfrm>
            <a:off x="4211566" y="4595517"/>
            <a:ext cx="590226" cy="584775"/>
          </a:xfrm>
          <a:prstGeom prst="rect">
            <a:avLst/>
          </a:prstGeom>
          <a:noFill/>
        </p:spPr>
        <p:txBody>
          <a:bodyPr wrap="none" rtlCol="0">
            <a:spAutoFit/>
          </a:bodyPr>
          <a:lstStyle/>
          <a:p>
            <a:r>
              <a:rPr lang="en-US" sz="3200" dirty="0" smtClean="0">
                <a:solidFill>
                  <a:schemeClr val="tx2">
                    <a:lumMod val="25000"/>
                  </a:schemeClr>
                </a:solidFill>
                <a:sym typeface="Symbol" panose="05050102010706020507" pitchFamily="18" charset="2"/>
              </a:rPr>
              <a:t></a:t>
            </a:r>
            <a:endParaRPr lang="en-US" sz="3200" dirty="0">
              <a:solidFill>
                <a:schemeClr val="tx2">
                  <a:lumMod val="25000"/>
                </a:schemeClr>
              </a:solidFill>
            </a:endParaRPr>
          </a:p>
        </p:txBody>
      </p:sp>
    </p:spTree>
    <p:extLst>
      <p:ext uri="{BB962C8B-B14F-4D97-AF65-F5344CB8AC3E}">
        <p14:creationId xmlns:p14="http://schemas.microsoft.com/office/powerpoint/2010/main" val="3331954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TotalTime>
  <Words>114</Words>
  <Application>Microsoft Office PowerPoint</Application>
  <PresentationFormat>On-screen Show (16:9)</PresentationFormat>
  <Paragraphs>59</Paragraphs>
  <Slides>15</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Inria Serif Light</vt:lpstr>
      <vt:lpstr>Symbol</vt:lpstr>
      <vt:lpstr>Playfair Display Regular</vt:lpstr>
      <vt:lpstr>Inria Serif</vt:lpstr>
      <vt:lpstr>Arial</vt:lpstr>
      <vt:lpstr>Arial Black</vt:lpstr>
      <vt:lpstr>Paulina template</vt:lpstr>
      <vt:lpstr>Aditi Vora ~Project 3</vt:lpstr>
      <vt:lpstr>PowerPoint Presentation</vt:lpstr>
      <vt:lpstr>Rapunzel’s Tower</vt:lpstr>
      <vt:lpstr>PowerPoint Presentation</vt:lpstr>
      <vt:lpstr>PowerPoint Presentation</vt:lpstr>
      <vt:lpstr>“Once Upon A Long Time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Aditi Vora</dc:creator>
  <cp:lastModifiedBy>Aditi Vora</cp:lastModifiedBy>
  <cp:revision>42</cp:revision>
  <dcterms:modified xsi:type="dcterms:W3CDTF">2021-01-01T20:39:27Z</dcterms:modified>
</cp:coreProperties>
</file>